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8229600" cx="14630400"/>
  <p:notesSz cx="8229600" cy="14630400"/>
  <p:embeddedFontLst>
    <p:embeddedFont>
      <p:font typeface="Source Code Pro"/>
      <p:regular r:id="rId18"/>
      <p:bold r:id="rId19"/>
      <p:italic r:id="rId20"/>
      <p:boldItalic r:id="rId21"/>
    </p:embeddedFont>
    <p:embeddedFont>
      <p:font typeface="Oswald"/>
      <p:regular r:id="rId22"/>
      <p:bold r:id="rId23"/>
    </p:embeddedFont>
    <p:embeddedFont>
      <p:font typeface="Kanit Light"/>
      <p:regular r:id="rId24"/>
      <p:bold r:id="rId25"/>
      <p:italic r:id="rId26"/>
      <p:boldItalic r:id="rId27"/>
    </p:embeddedFont>
    <p:embeddedFont>
      <p:font typeface="Martel Sans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0" roundtripDataSignature="AMtx7miPmQ20jZTM0iYSYrPcBaxbUQC8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AC385B0-DDAD-46E2-827F-B9F9EB289DFA}">
  <a:tblStyle styleId="{FAC385B0-DDAD-46E2-827F-B9F9EB289DF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italic.fntdata"/><Relationship Id="rId22" Type="http://schemas.openxmlformats.org/officeDocument/2006/relationships/font" Target="fonts/Oswald-regular.fntdata"/><Relationship Id="rId21" Type="http://schemas.openxmlformats.org/officeDocument/2006/relationships/font" Target="fonts/SourceCodePro-boldItalic.fntdata"/><Relationship Id="rId24" Type="http://schemas.openxmlformats.org/officeDocument/2006/relationships/font" Target="fonts/KanitLight-regular.fntdata"/><Relationship Id="rId23" Type="http://schemas.openxmlformats.org/officeDocument/2006/relationships/font" Target="fonts/Oswal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KanitLight-italic.fntdata"/><Relationship Id="rId25" Type="http://schemas.openxmlformats.org/officeDocument/2006/relationships/font" Target="fonts/KanitLight-bold.fntdata"/><Relationship Id="rId28" Type="http://schemas.openxmlformats.org/officeDocument/2006/relationships/font" Target="fonts/MartelSans-regular.fntdata"/><Relationship Id="rId27" Type="http://schemas.openxmlformats.org/officeDocument/2006/relationships/font" Target="fonts/KanitLigh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artel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SourceCodePro-bold.fntdata"/><Relationship Id="rId18" Type="http://schemas.openxmlformats.org/officeDocument/2006/relationships/font" Target="fonts/SourceCodePro-regular.fntdata"/></Relationships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9ecdad9c2f_0_67:notes"/>
          <p:cNvSpPr/>
          <p:nvPr>
            <p:ph idx="2" type="sldImg"/>
          </p:nvPr>
        </p:nvSpPr>
        <p:spPr>
          <a:xfrm>
            <a:off x="457560" y="1097280"/>
            <a:ext cx="73152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9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39ecdad9c2f_0_67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4175" lIns="124175" spcFirstLastPara="1" rIns="124175" wrap="square" tIns="124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9ecdad9c2f_0_79"/>
          <p:cNvSpPr/>
          <p:nvPr/>
        </p:nvSpPr>
        <p:spPr>
          <a:xfrm rot="10800000">
            <a:off x="6761640" y="4693680"/>
            <a:ext cx="1107000" cy="6216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g39ecdad9c2f_0_79"/>
          <p:cNvSpPr/>
          <p:nvPr/>
        </p:nvSpPr>
        <p:spPr>
          <a:xfrm>
            <a:off x="-40" y="0"/>
            <a:ext cx="14630400" cy="499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g39ecdad9c2f_0_79"/>
          <p:cNvSpPr txBox="1"/>
          <p:nvPr>
            <p:ph type="ctrTitle"/>
          </p:nvPr>
        </p:nvSpPr>
        <p:spPr>
          <a:xfrm>
            <a:off x="657880" y="1030880"/>
            <a:ext cx="13251900" cy="33744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g39ecdad9c2f_0_79"/>
          <p:cNvSpPr txBox="1"/>
          <p:nvPr>
            <p:ph idx="1" type="subTitle"/>
          </p:nvPr>
        </p:nvSpPr>
        <p:spPr>
          <a:xfrm>
            <a:off x="657880" y="5437200"/>
            <a:ext cx="13251900" cy="20169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Font typeface="Oswald"/>
              <a:buNone/>
              <a:defRPr sz="5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Font typeface="Oswald"/>
              <a:buNone/>
              <a:defRPr sz="58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Font typeface="Oswald"/>
              <a:buNone/>
              <a:defRPr sz="58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Font typeface="Oswald"/>
              <a:buNone/>
              <a:defRPr sz="58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Font typeface="Oswald"/>
              <a:buNone/>
              <a:defRPr sz="58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Font typeface="Oswald"/>
              <a:buNone/>
              <a:defRPr sz="58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Font typeface="Oswald"/>
              <a:buNone/>
              <a:defRPr sz="58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Font typeface="Oswald"/>
              <a:buNone/>
              <a:defRPr sz="58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Font typeface="Oswald"/>
              <a:buNone/>
              <a:defRPr sz="5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0" name="Google Shape;60;g39ecdad9c2f_0_79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9ecdad9c2f_0_85"/>
          <p:cNvSpPr/>
          <p:nvPr/>
        </p:nvSpPr>
        <p:spPr>
          <a:xfrm>
            <a:off x="0" y="2507760"/>
            <a:ext cx="14630400" cy="3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g39ecdad9c2f_0_85"/>
          <p:cNvSpPr txBox="1"/>
          <p:nvPr>
            <p:ph type="title"/>
          </p:nvPr>
        </p:nvSpPr>
        <p:spPr>
          <a:xfrm>
            <a:off x="689280" y="3023520"/>
            <a:ext cx="13251900" cy="24264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g39ecdad9c2f_0_85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g39ecdad9c2f_0_89"/>
          <p:cNvCxnSpPr/>
          <p:nvPr/>
        </p:nvCxnSpPr>
        <p:spPr>
          <a:xfrm>
            <a:off x="686720" y="2040923"/>
            <a:ext cx="982500" cy="0"/>
          </a:xfrm>
          <a:prstGeom prst="straightConnector1">
            <a:avLst/>
          </a:prstGeom>
          <a:noFill/>
          <a:ln cap="flat" cmpd="sng" w="30475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67" name="Google Shape;67;g39ecdad9c2f_0_89"/>
          <p:cNvSpPr txBox="1"/>
          <p:nvPr>
            <p:ph type="title"/>
          </p:nvPr>
        </p:nvSpPr>
        <p:spPr>
          <a:xfrm>
            <a:off x="498720" y="596000"/>
            <a:ext cx="13632900" cy="11736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68" name="Google Shape;68;g39ecdad9c2f_0_89"/>
          <p:cNvSpPr txBox="1"/>
          <p:nvPr>
            <p:ph idx="1" type="body"/>
          </p:nvPr>
        </p:nvSpPr>
        <p:spPr>
          <a:xfrm>
            <a:off x="498720" y="2350120"/>
            <a:ext cx="13632900" cy="49599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69" name="Google Shape;69;g39ecdad9c2f_0_89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Google Shape;71;g39ecdad9c2f_0_94"/>
          <p:cNvCxnSpPr/>
          <p:nvPr/>
        </p:nvCxnSpPr>
        <p:spPr>
          <a:xfrm>
            <a:off x="686720" y="2040923"/>
            <a:ext cx="982500" cy="0"/>
          </a:xfrm>
          <a:prstGeom prst="straightConnector1">
            <a:avLst/>
          </a:prstGeom>
          <a:noFill/>
          <a:ln cap="flat" cmpd="sng" w="30475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72" name="Google Shape;72;g39ecdad9c2f_0_94"/>
          <p:cNvSpPr txBox="1"/>
          <p:nvPr>
            <p:ph type="title"/>
          </p:nvPr>
        </p:nvSpPr>
        <p:spPr>
          <a:xfrm>
            <a:off x="498720" y="596000"/>
            <a:ext cx="13632900" cy="11736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73" name="Google Shape;73;g39ecdad9c2f_0_94"/>
          <p:cNvSpPr txBox="1"/>
          <p:nvPr>
            <p:ph idx="1" type="body"/>
          </p:nvPr>
        </p:nvSpPr>
        <p:spPr>
          <a:xfrm>
            <a:off x="498720" y="2350120"/>
            <a:ext cx="6399900" cy="49599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74" name="Google Shape;74;g39ecdad9c2f_0_94"/>
          <p:cNvSpPr txBox="1"/>
          <p:nvPr>
            <p:ph idx="2" type="body"/>
          </p:nvPr>
        </p:nvSpPr>
        <p:spPr>
          <a:xfrm>
            <a:off x="7731840" y="2350120"/>
            <a:ext cx="6399900" cy="49599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75" name="Google Shape;75;g39ecdad9c2f_0_94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9ecdad9c2f_0_100"/>
          <p:cNvSpPr txBox="1"/>
          <p:nvPr>
            <p:ph type="title"/>
          </p:nvPr>
        </p:nvSpPr>
        <p:spPr>
          <a:xfrm>
            <a:off x="498720" y="596000"/>
            <a:ext cx="13632900" cy="11736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78" name="Google Shape;78;g39ecdad9c2f_0_100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Google Shape;80;g39ecdad9c2f_0_103"/>
          <p:cNvCxnSpPr/>
          <p:nvPr/>
        </p:nvCxnSpPr>
        <p:spPr>
          <a:xfrm>
            <a:off x="669880" y="2332460"/>
            <a:ext cx="982500" cy="0"/>
          </a:xfrm>
          <a:prstGeom prst="straightConnector1">
            <a:avLst/>
          </a:prstGeom>
          <a:noFill/>
          <a:ln cap="flat" cmpd="sng" w="30475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81" name="Google Shape;81;g39ecdad9c2f_0_103"/>
          <p:cNvSpPr txBox="1"/>
          <p:nvPr>
            <p:ph type="title"/>
          </p:nvPr>
        </p:nvSpPr>
        <p:spPr>
          <a:xfrm>
            <a:off x="498720" y="1010880"/>
            <a:ext cx="4492800" cy="12090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82" name="Google Shape;82;g39ecdad9c2f_0_103"/>
          <p:cNvSpPr txBox="1"/>
          <p:nvPr>
            <p:ph idx="1" type="body"/>
          </p:nvPr>
        </p:nvSpPr>
        <p:spPr>
          <a:xfrm>
            <a:off x="498720" y="2589126"/>
            <a:ext cx="4492800" cy="47214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83" name="Google Shape;83;g39ecdad9c2f_0_103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9ecdad9c2f_0_108"/>
          <p:cNvSpPr txBox="1"/>
          <p:nvPr>
            <p:ph type="title"/>
          </p:nvPr>
        </p:nvSpPr>
        <p:spPr>
          <a:xfrm>
            <a:off x="784400" y="846240"/>
            <a:ext cx="9084900" cy="65370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None/>
              <a:defRPr sz="8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None/>
              <a:defRPr sz="8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None/>
              <a:defRPr sz="8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None/>
              <a:defRPr sz="8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None/>
              <a:defRPr sz="8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None/>
              <a:defRPr sz="8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None/>
              <a:defRPr sz="8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None/>
              <a:defRPr sz="8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None/>
              <a:defRPr sz="8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g39ecdad9c2f_0_108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9ecdad9c2f_0_111"/>
          <p:cNvSpPr/>
          <p:nvPr/>
        </p:nvSpPr>
        <p:spPr>
          <a:xfrm>
            <a:off x="7315200" y="280"/>
            <a:ext cx="7315200" cy="822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9" name="Google Shape;89;g39ecdad9c2f_0_111"/>
          <p:cNvCxnSpPr/>
          <p:nvPr/>
        </p:nvCxnSpPr>
        <p:spPr>
          <a:xfrm>
            <a:off x="8047480" y="7192800"/>
            <a:ext cx="923400" cy="0"/>
          </a:xfrm>
          <a:prstGeom prst="straightConnector1">
            <a:avLst/>
          </a:prstGeom>
          <a:noFill/>
          <a:ln cap="flat" cmpd="sng" w="304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90" name="Google Shape;90;g39ecdad9c2f_0_111"/>
          <p:cNvSpPr txBox="1"/>
          <p:nvPr>
            <p:ph type="title"/>
          </p:nvPr>
        </p:nvSpPr>
        <p:spPr>
          <a:xfrm>
            <a:off x="424800" y="1726000"/>
            <a:ext cx="6472200" cy="28626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None/>
              <a:defRPr sz="7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None/>
              <a:defRPr sz="7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None/>
              <a:defRPr sz="7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None/>
              <a:defRPr sz="7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None/>
              <a:defRPr sz="7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None/>
              <a:defRPr sz="7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None/>
              <a:defRPr sz="7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None/>
              <a:defRPr sz="7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None/>
              <a:defRPr sz="7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g39ecdad9c2f_0_111"/>
          <p:cNvSpPr txBox="1"/>
          <p:nvPr>
            <p:ph idx="1" type="subTitle"/>
          </p:nvPr>
        </p:nvSpPr>
        <p:spPr>
          <a:xfrm>
            <a:off x="424800" y="4674242"/>
            <a:ext cx="6472200" cy="21528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g39ecdad9c2f_0_111"/>
          <p:cNvSpPr txBox="1"/>
          <p:nvPr>
            <p:ph idx="2" type="body"/>
          </p:nvPr>
        </p:nvSpPr>
        <p:spPr>
          <a:xfrm>
            <a:off x="7903200" y="1158720"/>
            <a:ext cx="6139200" cy="59121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93" name="Google Shape;93;g39ecdad9c2f_0_111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9ecdad9c2f_0_118"/>
          <p:cNvSpPr txBox="1"/>
          <p:nvPr>
            <p:ph idx="1" type="body"/>
          </p:nvPr>
        </p:nvSpPr>
        <p:spPr>
          <a:xfrm>
            <a:off x="498720" y="6768920"/>
            <a:ext cx="9598200" cy="9681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96" name="Google Shape;96;g39ecdad9c2f_0_118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" name="Google Shape;98;g39ecdad9c2f_0_121"/>
          <p:cNvCxnSpPr/>
          <p:nvPr/>
        </p:nvCxnSpPr>
        <p:spPr>
          <a:xfrm>
            <a:off x="661240" y="4781240"/>
            <a:ext cx="1456800" cy="0"/>
          </a:xfrm>
          <a:prstGeom prst="straightConnector1">
            <a:avLst/>
          </a:prstGeom>
          <a:noFill/>
          <a:ln cap="flat" cmpd="sng" w="4572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99" name="Google Shape;99;g39ecdad9c2f_0_121"/>
          <p:cNvSpPr txBox="1"/>
          <p:nvPr>
            <p:ph hasCustomPrompt="1" type="title"/>
          </p:nvPr>
        </p:nvSpPr>
        <p:spPr>
          <a:xfrm>
            <a:off x="498720" y="1769800"/>
            <a:ext cx="13632900" cy="31416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1pPr>
            <a:lvl2pPr lvl="1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2pPr>
            <a:lvl3pPr lvl="2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3pPr>
            <a:lvl4pPr lvl="3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4pPr>
            <a:lvl5pPr lvl="4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5pPr>
            <a:lvl6pPr lvl="5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6pPr>
            <a:lvl7pPr lvl="6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7pPr>
            <a:lvl8pPr lvl="7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8pPr>
            <a:lvl9pPr lvl="8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9pPr>
          </a:lstStyle>
          <a:p>
            <a:r>
              <a:t>xx%</a:t>
            </a:r>
          </a:p>
        </p:txBody>
      </p:sp>
      <p:sp>
        <p:nvSpPr>
          <p:cNvPr id="100" name="Google Shape;100;g39ecdad9c2f_0_121"/>
          <p:cNvSpPr txBox="1"/>
          <p:nvPr>
            <p:ph idx="1" type="body"/>
          </p:nvPr>
        </p:nvSpPr>
        <p:spPr>
          <a:xfrm>
            <a:off x="498720" y="5043560"/>
            <a:ext cx="13632900" cy="20814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101" name="Google Shape;101;g39ecdad9c2f_0_121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9ecdad9c2f_0_126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39ecdad9c2f_0_75"/>
          <p:cNvSpPr txBox="1"/>
          <p:nvPr>
            <p:ph type="title"/>
          </p:nvPr>
        </p:nvSpPr>
        <p:spPr>
          <a:xfrm>
            <a:off x="498720" y="596000"/>
            <a:ext cx="13632900" cy="11736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swald"/>
              <a:buNone/>
              <a:defRPr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swald"/>
              <a:buNone/>
              <a:defRPr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swald"/>
              <a:buNone/>
              <a:defRPr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swald"/>
              <a:buNone/>
              <a:defRPr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swald"/>
              <a:buNone/>
              <a:defRPr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swald"/>
              <a:buNone/>
              <a:defRPr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swald"/>
              <a:buNone/>
              <a:defRPr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swald"/>
              <a:buNone/>
              <a:defRPr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swald"/>
              <a:buNone/>
              <a:defRPr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3" name="Google Shape;53;g39ecdad9c2f_0_75"/>
          <p:cNvSpPr txBox="1"/>
          <p:nvPr>
            <p:ph idx="1" type="body"/>
          </p:nvPr>
        </p:nvSpPr>
        <p:spPr>
          <a:xfrm>
            <a:off x="498720" y="2350120"/>
            <a:ext cx="13632900" cy="49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412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Source Code Pro"/>
              <a:buChar char="●"/>
              <a:defRPr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683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○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683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■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683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●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683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○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683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■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683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●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683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○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683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■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4" name="Google Shape;54;g39ecdad9c2f_0_75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 algn="r">
              <a:buNone/>
              <a:defRPr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png"/><Relationship Id="rId4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25.png"/><Relationship Id="rId5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g39ecdad9c2f_0_67"/>
          <p:cNvPicPr preferRelativeResize="0"/>
          <p:nvPr/>
        </p:nvPicPr>
        <p:blipFill rotWithShape="1">
          <a:blip r:embed="rId3">
            <a:alphaModFix amt="62000"/>
          </a:blip>
          <a:srcRect b="0" l="0" r="0" t="0"/>
          <a:stretch/>
        </p:blipFill>
        <p:spPr>
          <a:xfrm>
            <a:off x="13522" y="0"/>
            <a:ext cx="14603357" cy="82296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9" name="Google Shape;109;g39ecdad9c2f_0_67"/>
          <p:cNvGraphicFramePr/>
          <p:nvPr/>
        </p:nvGraphicFramePr>
        <p:xfrm>
          <a:off x="8525120" y="1552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{FAC385B0-DDAD-46E2-827F-B9F9EB289DFA}</a:tableStyleId>
              </a:tblPr>
              <a:tblGrid>
                <a:gridCol w="2429125"/>
                <a:gridCol w="3475800"/>
              </a:tblGrid>
              <a:tr h="515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chemeClr val="dk2"/>
                          </a:solidFill>
                        </a:rPr>
                        <a:t>Día, Fecha:</a:t>
                      </a:r>
                      <a:endParaRPr b="1" sz="2200" u="none" cap="none" strike="noStrike">
                        <a:solidFill>
                          <a:schemeClr val="dk2"/>
                        </a:solidFill>
                      </a:endParaRPr>
                    </a:p>
                  </a:txBody>
                  <a:tcPr marT="146275" marB="146275" marR="146275" marL="1462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/>
                        <a:t>30</a:t>
                      </a:r>
                      <a:r>
                        <a:rPr lang="en-US" sz="2200"/>
                        <a:t>/10/2025</a:t>
                      </a:r>
                      <a:endParaRPr sz="2200" u="none" cap="none" strike="noStrike"/>
                    </a:p>
                  </a:txBody>
                  <a:tcPr marT="146275" marB="146275" marR="146275" marL="1462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0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chemeClr val="dk2"/>
                          </a:solidFill>
                        </a:rPr>
                        <a:t>Hora de inicio:</a:t>
                      </a:r>
                      <a:endParaRPr b="1" sz="2200" u="none" cap="none" strike="noStrike">
                        <a:solidFill>
                          <a:schemeClr val="dk2"/>
                        </a:solidFill>
                      </a:endParaRPr>
                    </a:p>
                  </a:txBody>
                  <a:tcPr marT="146275" marB="146275" marR="146275" marL="1462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/>
                        <a:t>17:20</a:t>
                      </a:r>
                      <a:endParaRPr sz="2200" u="none" cap="none" strike="noStrike"/>
                    </a:p>
                  </a:txBody>
                  <a:tcPr marT="146275" marB="146275" marR="146275" marL="1462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10" name="Google Shape;110;g39ecdad9c2f_0_67"/>
          <p:cNvSpPr txBox="1"/>
          <p:nvPr/>
        </p:nvSpPr>
        <p:spPr>
          <a:xfrm>
            <a:off x="4061760" y="3659280"/>
            <a:ext cx="6990300" cy="9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/>
              <a:t>Sistemas Operativos 1</a:t>
            </a:r>
            <a:r>
              <a:rPr b="1" i="0" lang="en-US" sz="4000" u="none" cap="none" strike="noStrike">
                <a:solidFill>
                  <a:srgbClr val="000000"/>
                </a:solidFill>
              </a:rPr>
              <a:t> [</a:t>
            </a:r>
            <a:r>
              <a:rPr b="1" lang="en-US" sz="4000"/>
              <a:t>P</a:t>
            </a:r>
            <a:r>
              <a:rPr b="1" i="0" lang="en-US" sz="4000" u="none" cap="none" strike="noStrike">
                <a:solidFill>
                  <a:srgbClr val="000000"/>
                </a:solidFill>
              </a:rPr>
              <a:t>]</a:t>
            </a:r>
            <a:endParaRPr b="1" i="0" sz="4000" u="none" cap="none" strike="noStrike">
              <a:solidFill>
                <a:srgbClr val="000000"/>
              </a:solidFill>
            </a:endParaRPr>
          </a:p>
        </p:txBody>
      </p:sp>
      <p:sp>
        <p:nvSpPr>
          <p:cNvPr id="111" name="Google Shape;111;g39ecdad9c2f_0_67"/>
          <p:cNvSpPr txBox="1"/>
          <p:nvPr/>
        </p:nvSpPr>
        <p:spPr>
          <a:xfrm>
            <a:off x="2845940" y="4570370"/>
            <a:ext cx="89385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4200"/>
              <a:t>Edgar Rolando Alvarez Rodriguez</a:t>
            </a:r>
            <a:endParaRPr b="1" i="0" sz="42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9"/>
          <p:cNvSpPr/>
          <p:nvPr/>
        </p:nvSpPr>
        <p:spPr>
          <a:xfrm>
            <a:off x="793790" y="695682"/>
            <a:ext cx="8986599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72D45"/>
              </a:buClr>
              <a:buSzPts val="4450"/>
              <a:buFont typeface="Kanit Light"/>
              <a:buNone/>
            </a:pPr>
            <a:r>
              <a:rPr b="0" i="0" lang="en-US" sz="4450" u="none" cap="none" strike="noStrike">
                <a:solidFill>
                  <a:srgbClr val="272D45"/>
                </a:solidFill>
                <a:latin typeface="Kanit Light"/>
                <a:ea typeface="Kanit Light"/>
                <a:cs typeface="Kanit Light"/>
                <a:sym typeface="Kanit Light"/>
              </a:rPr>
              <a:t>Microsoft Azure y otros proveedores</a:t>
            </a:r>
            <a:endParaRPr b="0" i="0" sz="4450" u="none" cap="none" strike="noStrike"/>
          </a:p>
        </p:txBody>
      </p:sp>
      <p:pic>
        <p:nvPicPr>
          <p:cNvPr descr="preencoded.png" id="232" name="Google Shape;23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185808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9"/>
          <p:cNvSpPr/>
          <p:nvPr/>
        </p:nvSpPr>
        <p:spPr>
          <a:xfrm>
            <a:off x="793790" y="2708553"/>
            <a:ext cx="393692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Azure Kubernetes Service (AKS)</a:t>
            </a:r>
            <a:endParaRPr b="0" i="0" sz="2200" u="none" cap="none" strike="noStrike"/>
          </a:p>
        </p:txBody>
      </p:sp>
      <p:sp>
        <p:nvSpPr>
          <p:cNvPr id="234" name="Google Shape;234;p9"/>
          <p:cNvSpPr/>
          <p:nvPr/>
        </p:nvSpPr>
        <p:spPr>
          <a:xfrm>
            <a:off x="793790" y="3198971"/>
            <a:ext cx="415861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Kubernetes gestionado con integración completa a servicios Microsoft y Active Directory para empresas</a:t>
            </a:r>
            <a:endParaRPr b="0" i="0" sz="1750" u="none" cap="none" strike="noStrike"/>
          </a:p>
        </p:txBody>
      </p:sp>
      <p:pic>
        <p:nvPicPr>
          <p:cNvPr descr="preencoded.png" id="235" name="Google Shape;23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5893" y="185808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9"/>
          <p:cNvSpPr/>
          <p:nvPr/>
        </p:nvSpPr>
        <p:spPr>
          <a:xfrm>
            <a:off x="5235893" y="2708553"/>
            <a:ext cx="306859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DigitalOcean Kubernetes</a:t>
            </a:r>
            <a:endParaRPr b="0" i="0" sz="2200" u="none" cap="none" strike="noStrike"/>
          </a:p>
        </p:txBody>
      </p:sp>
      <p:sp>
        <p:nvSpPr>
          <p:cNvPr id="237" name="Google Shape;237;p9"/>
          <p:cNvSpPr/>
          <p:nvPr/>
        </p:nvSpPr>
        <p:spPr>
          <a:xfrm>
            <a:off x="5235893" y="3198971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Opción económica y sencilla ideal para desarrolladores y startups que buscan simplicidad</a:t>
            </a:r>
            <a:endParaRPr b="0" i="0" sz="1750" u="none" cap="none" strike="noStrike"/>
          </a:p>
        </p:txBody>
      </p:sp>
      <p:pic>
        <p:nvPicPr>
          <p:cNvPr descr="preencoded.png" id="238" name="Google Shape;23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77995" y="185808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9"/>
          <p:cNvSpPr/>
          <p:nvPr/>
        </p:nvSpPr>
        <p:spPr>
          <a:xfrm>
            <a:off x="9677995" y="270855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IBM Cloud Kubernetes</a:t>
            </a:r>
            <a:endParaRPr b="0" i="0" sz="2200" u="none" cap="none" strike="noStrike"/>
          </a:p>
        </p:txBody>
      </p:sp>
      <p:sp>
        <p:nvSpPr>
          <p:cNvPr id="240" name="Google Shape;240;p9"/>
          <p:cNvSpPr/>
          <p:nvPr/>
        </p:nvSpPr>
        <p:spPr>
          <a:xfrm>
            <a:off x="9677995" y="3198971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Solución robusta para empresas con necesidades híbridas y regulaciones estrictas</a:t>
            </a:r>
            <a:endParaRPr b="0" i="0" sz="1750" u="none" cap="none" strike="noStrike"/>
          </a:p>
        </p:txBody>
      </p:sp>
      <p:pic>
        <p:nvPicPr>
          <p:cNvPr descr="preencoded.png" id="241" name="Google Shape;24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510420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9"/>
          <p:cNvSpPr/>
          <p:nvPr/>
        </p:nvSpPr>
        <p:spPr>
          <a:xfrm>
            <a:off x="793790" y="595467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Red Hat OpenShift</a:t>
            </a:r>
            <a:endParaRPr b="0" i="0" sz="2200" u="none" cap="none" strike="noStrike"/>
          </a:p>
        </p:txBody>
      </p:sp>
      <p:sp>
        <p:nvSpPr>
          <p:cNvPr id="243" name="Google Shape;243;p9"/>
          <p:cNvSpPr/>
          <p:nvPr/>
        </p:nvSpPr>
        <p:spPr>
          <a:xfrm>
            <a:off x="793790" y="6445091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Plataforma empresarial con seguridad avanzada y soporte completo para entornos corporativos</a:t>
            </a:r>
            <a:endParaRPr b="0" i="0" sz="1750" u="none" cap="none" strike="noStrike"/>
          </a:p>
        </p:txBody>
      </p:sp>
      <p:pic>
        <p:nvPicPr>
          <p:cNvPr descr="preencoded.png" id="244" name="Google Shape;24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5893" y="510420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9"/>
          <p:cNvSpPr/>
          <p:nvPr/>
        </p:nvSpPr>
        <p:spPr>
          <a:xfrm>
            <a:off x="5235893" y="595467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Alibaba Cloud ACK</a:t>
            </a:r>
            <a:endParaRPr b="0" i="0" sz="2200" u="none" cap="none" strike="noStrike"/>
          </a:p>
        </p:txBody>
      </p:sp>
      <p:sp>
        <p:nvSpPr>
          <p:cNvPr id="246" name="Google Shape;246;p9"/>
          <p:cNvSpPr/>
          <p:nvPr/>
        </p:nvSpPr>
        <p:spPr>
          <a:xfrm>
            <a:off x="5235893" y="6445091"/>
            <a:ext cx="41586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Líder en Asia con opciones específicas para mercados globales y regionales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52" name="Google Shape;25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10"/>
          <p:cNvSpPr/>
          <p:nvPr/>
        </p:nvSpPr>
        <p:spPr>
          <a:xfrm>
            <a:off x="6062782" y="578882"/>
            <a:ext cx="7991237" cy="10291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562"/>
              </a:lnSpc>
              <a:spcBef>
                <a:spcPts val="0"/>
              </a:spcBef>
              <a:spcAft>
                <a:spcPts val="0"/>
              </a:spcAft>
              <a:buClr>
                <a:srgbClr val="272D45"/>
              </a:buClr>
              <a:buSzPts val="3200"/>
              <a:buFont typeface="Kanit Light"/>
              <a:buNone/>
            </a:pPr>
            <a:r>
              <a:rPr b="0" i="0" lang="en-US" sz="3200" u="none" cap="none" strike="noStrike">
                <a:solidFill>
                  <a:srgbClr val="272D45"/>
                </a:solidFill>
                <a:latin typeface="Kanit Light"/>
                <a:ea typeface="Kanit Light"/>
                <a:cs typeface="Kanit Light"/>
                <a:sym typeface="Kanit Light"/>
              </a:rPr>
              <a:t>El futuro es containerizado y orquestado en la nube</a:t>
            </a:r>
            <a:endParaRPr b="0" i="0" sz="3200" u="none" cap="none" strike="noStrike"/>
          </a:p>
        </p:txBody>
      </p:sp>
      <p:sp>
        <p:nvSpPr>
          <p:cNvPr id="254" name="Google Shape;254;p10"/>
          <p:cNvSpPr/>
          <p:nvPr/>
        </p:nvSpPr>
        <p:spPr>
          <a:xfrm>
            <a:off x="6062782" y="1855113"/>
            <a:ext cx="164663" cy="205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250"/>
              <a:buFont typeface="Kanit Light"/>
              <a:buNone/>
            </a:pPr>
            <a:r>
              <a:rPr b="0" i="0" lang="en-US" sz="125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01</a:t>
            </a:r>
            <a:endParaRPr b="0" i="0" sz="1250" u="none" cap="none" strike="noStrike"/>
          </a:p>
        </p:txBody>
      </p:sp>
      <p:sp>
        <p:nvSpPr>
          <p:cNvPr id="255" name="Google Shape;255;p10"/>
          <p:cNvSpPr/>
          <p:nvPr/>
        </p:nvSpPr>
        <p:spPr>
          <a:xfrm>
            <a:off x="6062782" y="2112050"/>
            <a:ext cx="7991237" cy="22860"/>
          </a:xfrm>
          <a:prstGeom prst="rect">
            <a:avLst/>
          </a:prstGeom>
          <a:solidFill>
            <a:srgbClr val="4370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0"/>
          <p:cNvSpPr/>
          <p:nvPr/>
        </p:nvSpPr>
        <p:spPr>
          <a:xfrm>
            <a:off x="6062782" y="2240042"/>
            <a:ext cx="2058710" cy="2572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600"/>
              <a:buFont typeface="Kanit Light"/>
              <a:buNone/>
            </a:pPr>
            <a:r>
              <a:rPr b="0" i="0" lang="en-US" sz="16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Transformación Digital</a:t>
            </a:r>
            <a:endParaRPr b="0" i="0" sz="1600" u="none" cap="none" strike="noStrike"/>
          </a:p>
        </p:txBody>
      </p:sp>
      <p:sp>
        <p:nvSpPr>
          <p:cNvPr id="257" name="Google Shape;257;p10"/>
          <p:cNvSpPr/>
          <p:nvPr/>
        </p:nvSpPr>
        <p:spPr>
          <a:xfrm>
            <a:off x="6062782" y="2596158"/>
            <a:ext cx="7991237" cy="5267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250"/>
              <a:buFont typeface="Martel Sans"/>
              <a:buNone/>
            </a:pPr>
            <a:r>
              <a:rPr b="0" i="0" lang="en-US" sz="12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Docker y Kubernetes están transformando radicalmente la forma en que desarrollamos y operamos aplicaciones modernas</a:t>
            </a:r>
            <a:endParaRPr b="0" i="0" sz="1250" u="none" cap="none" strike="noStrike"/>
          </a:p>
        </p:txBody>
      </p:sp>
      <p:sp>
        <p:nvSpPr>
          <p:cNvPr id="258" name="Google Shape;258;p10"/>
          <p:cNvSpPr/>
          <p:nvPr/>
        </p:nvSpPr>
        <p:spPr>
          <a:xfrm>
            <a:off x="6062782" y="3411022"/>
            <a:ext cx="164663" cy="205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250"/>
              <a:buFont typeface="Kanit Light"/>
              <a:buNone/>
            </a:pPr>
            <a:r>
              <a:rPr b="0" i="0" lang="en-US" sz="125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02</a:t>
            </a:r>
            <a:endParaRPr b="0" i="0" sz="1250" u="none" cap="none" strike="noStrike"/>
          </a:p>
        </p:txBody>
      </p:sp>
      <p:sp>
        <p:nvSpPr>
          <p:cNvPr id="259" name="Google Shape;259;p10"/>
          <p:cNvSpPr/>
          <p:nvPr/>
        </p:nvSpPr>
        <p:spPr>
          <a:xfrm>
            <a:off x="6062782" y="3667958"/>
            <a:ext cx="7991237" cy="22860"/>
          </a:xfrm>
          <a:prstGeom prst="rect">
            <a:avLst/>
          </a:prstGeom>
          <a:solidFill>
            <a:srgbClr val="4370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0"/>
          <p:cNvSpPr/>
          <p:nvPr/>
        </p:nvSpPr>
        <p:spPr>
          <a:xfrm>
            <a:off x="6062782" y="3795951"/>
            <a:ext cx="2272070" cy="2572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600"/>
              <a:buFont typeface="Kanit Light"/>
              <a:buNone/>
            </a:pPr>
            <a:r>
              <a:rPr b="0" i="0" lang="en-US" sz="16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Plataformas Gestionadas</a:t>
            </a:r>
            <a:endParaRPr b="0" i="0" sz="1600" u="none" cap="none" strike="noStrike"/>
          </a:p>
        </p:txBody>
      </p:sp>
      <p:sp>
        <p:nvSpPr>
          <p:cNvPr id="261" name="Google Shape;261;p10"/>
          <p:cNvSpPr/>
          <p:nvPr/>
        </p:nvSpPr>
        <p:spPr>
          <a:xfrm>
            <a:off x="6062782" y="4152067"/>
            <a:ext cx="7991237" cy="5267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250"/>
              <a:buFont typeface="Martel Sans"/>
              <a:buNone/>
            </a:pPr>
            <a:r>
              <a:rPr b="0" i="0" lang="en-US" sz="12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Los principales proveedores cloud ofrecen servicios completamente gestionados que aceleran la adopción y escalabilidad</a:t>
            </a:r>
            <a:endParaRPr b="0" i="0" sz="1250" u="none" cap="none" strike="noStrike"/>
          </a:p>
        </p:txBody>
      </p:sp>
      <p:sp>
        <p:nvSpPr>
          <p:cNvPr id="262" name="Google Shape;262;p10"/>
          <p:cNvSpPr/>
          <p:nvPr/>
        </p:nvSpPr>
        <p:spPr>
          <a:xfrm>
            <a:off x="6062782" y="4966930"/>
            <a:ext cx="164663" cy="205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250"/>
              <a:buFont typeface="Kanit Light"/>
              <a:buNone/>
            </a:pPr>
            <a:r>
              <a:rPr b="0" i="0" lang="en-US" sz="125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03</a:t>
            </a:r>
            <a:endParaRPr b="0" i="0" sz="1250" u="none" cap="none" strike="noStrike"/>
          </a:p>
        </p:txBody>
      </p:sp>
      <p:sp>
        <p:nvSpPr>
          <p:cNvPr id="263" name="Google Shape;263;p10"/>
          <p:cNvSpPr/>
          <p:nvPr/>
        </p:nvSpPr>
        <p:spPr>
          <a:xfrm>
            <a:off x="6062782" y="5223867"/>
            <a:ext cx="7991237" cy="22860"/>
          </a:xfrm>
          <a:prstGeom prst="rect">
            <a:avLst/>
          </a:prstGeom>
          <a:solidFill>
            <a:srgbClr val="4370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0"/>
          <p:cNvSpPr/>
          <p:nvPr/>
        </p:nvSpPr>
        <p:spPr>
          <a:xfrm>
            <a:off x="6062782" y="5351859"/>
            <a:ext cx="2058710" cy="2572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600"/>
              <a:buFont typeface="Kanit Light"/>
              <a:buNone/>
            </a:pPr>
            <a:r>
              <a:rPr b="0" i="0" lang="en-US" sz="16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Decisión Estratégica</a:t>
            </a:r>
            <a:endParaRPr b="0" i="0" sz="1600" u="none" cap="none" strike="noStrike"/>
          </a:p>
        </p:txBody>
      </p:sp>
      <p:sp>
        <p:nvSpPr>
          <p:cNvPr id="265" name="Google Shape;265;p10"/>
          <p:cNvSpPr/>
          <p:nvPr/>
        </p:nvSpPr>
        <p:spPr>
          <a:xfrm>
            <a:off x="6062782" y="5707975"/>
            <a:ext cx="7991237" cy="5267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250"/>
              <a:buFont typeface="Martel Sans"/>
              <a:buNone/>
            </a:pPr>
            <a:r>
              <a:rPr b="0" i="0" lang="en-US" sz="12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Elegir el proveedor adecuado depende de tu presupuesto, necesidades técnicas específicas y nivel de soporte requerido</a:t>
            </a:r>
            <a:endParaRPr b="0" i="0" sz="1250" u="none" cap="none" strike="noStrike"/>
          </a:p>
        </p:txBody>
      </p:sp>
      <p:sp>
        <p:nvSpPr>
          <p:cNvPr id="266" name="Google Shape;266;p10"/>
          <p:cNvSpPr/>
          <p:nvPr/>
        </p:nvSpPr>
        <p:spPr>
          <a:xfrm>
            <a:off x="6062782" y="6522839"/>
            <a:ext cx="164663" cy="205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250"/>
              <a:buFont typeface="Kanit Light"/>
              <a:buNone/>
            </a:pPr>
            <a:r>
              <a:rPr b="0" i="0" lang="en-US" sz="125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04</a:t>
            </a:r>
            <a:endParaRPr b="0" i="0" sz="1250" u="none" cap="none" strike="noStrike"/>
          </a:p>
        </p:txBody>
      </p:sp>
      <p:sp>
        <p:nvSpPr>
          <p:cNvPr id="267" name="Google Shape;267;p10"/>
          <p:cNvSpPr/>
          <p:nvPr/>
        </p:nvSpPr>
        <p:spPr>
          <a:xfrm>
            <a:off x="6062782" y="6779776"/>
            <a:ext cx="7991237" cy="22860"/>
          </a:xfrm>
          <a:prstGeom prst="rect">
            <a:avLst/>
          </a:prstGeom>
          <a:solidFill>
            <a:srgbClr val="4370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0"/>
          <p:cNvSpPr/>
          <p:nvPr/>
        </p:nvSpPr>
        <p:spPr>
          <a:xfrm>
            <a:off x="6062782" y="6907768"/>
            <a:ext cx="2058710" cy="2572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600"/>
              <a:buFont typeface="Kanit Light"/>
              <a:buNone/>
            </a:pPr>
            <a:r>
              <a:rPr b="0" i="0" lang="en-US" sz="16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Lidera la Innovación</a:t>
            </a:r>
            <a:endParaRPr b="0" i="0" sz="1600" u="none" cap="none" strike="noStrike"/>
          </a:p>
        </p:txBody>
      </p:sp>
      <p:sp>
        <p:nvSpPr>
          <p:cNvPr id="269" name="Google Shape;269;p10"/>
          <p:cNvSpPr/>
          <p:nvPr/>
        </p:nvSpPr>
        <p:spPr>
          <a:xfrm>
            <a:off x="6062782" y="7263884"/>
            <a:ext cx="7991237" cy="2633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250"/>
              <a:buFont typeface="Martel Sans"/>
              <a:buNone/>
            </a:pPr>
            <a:r>
              <a:rPr b="0" i="0" lang="en-US" sz="12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Prepárate para impulsar la transformación digital con estas tecnologías fundamentales del futuro</a:t>
            </a:r>
            <a:endParaRPr b="0" i="0" sz="12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7" name="Google Shape;11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72D45"/>
              </a:buClr>
              <a:buSzPts val="4450"/>
              <a:buFont typeface="Kanit Light"/>
              <a:buNone/>
            </a:pPr>
            <a:r>
              <a:rPr b="0" i="0" lang="en-US" sz="4450" u="none" cap="none" strike="noStrike">
                <a:solidFill>
                  <a:srgbClr val="272D45"/>
                </a:solidFill>
                <a:latin typeface="Kanit Light"/>
                <a:ea typeface="Kanit Light"/>
                <a:cs typeface="Kanit Light"/>
                <a:sym typeface="Kanit Light"/>
              </a:rPr>
              <a:t>Tecnologías que usan Docker y Kubernetes</a:t>
            </a:r>
            <a:endParaRPr b="0" i="0" sz="4450" u="none" cap="none" strike="noStrike"/>
          </a:p>
        </p:txBody>
      </p:sp>
      <p:sp>
        <p:nvSpPr>
          <p:cNvPr id="119" name="Google Shape;119;p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Explorando las herramientas de contenedorización y los proveedores cloud que las potencian</a:t>
            </a:r>
            <a:endParaRPr b="0" i="0" sz="1750" u="none" cap="none" strike="noStrike"/>
          </a:p>
        </p:txBody>
      </p:sp>
      <p:sp>
        <p:nvSpPr>
          <p:cNvPr id="120" name="Google Shape;120;p1"/>
          <p:cNvSpPr txBox="1"/>
          <p:nvPr/>
        </p:nvSpPr>
        <p:spPr>
          <a:xfrm>
            <a:off x="6596950" y="6182550"/>
            <a:ext cx="2113200" cy="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EMPEZAMOS EN 5 ,MIN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"/>
          <p:cNvSpPr/>
          <p:nvPr/>
        </p:nvSpPr>
        <p:spPr>
          <a:xfrm>
            <a:off x="793790" y="892612"/>
            <a:ext cx="8717875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72D45"/>
              </a:buClr>
              <a:buSzPts val="4450"/>
              <a:buFont typeface="Kanit Light"/>
              <a:buNone/>
            </a:pPr>
            <a:r>
              <a:rPr b="0" i="0" lang="en-US" sz="4450" u="none" cap="none" strike="noStrike">
                <a:solidFill>
                  <a:srgbClr val="272D45"/>
                </a:solidFill>
                <a:latin typeface="Kanit Light"/>
                <a:ea typeface="Kanit Light"/>
                <a:cs typeface="Kanit Light"/>
                <a:sym typeface="Kanit Light"/>
              </a:rPr>
              <a:t>¿Qué es Docker y por qué es clave?</a:t>
            </a:r>
            <a:endParaRPr b="0" i="0" sz="4450" u="none" cap="none" strike="noStrike"/>
          </a:p>
        </p:txBody>
      </p:sp>
      <p:sp>
        <p:nvSpPr>
          <p:cNvPr id="127" name="Google Shape;127;p2"/>
          <p:cNvSpPr/>
          <p:nvPr/>
        </p:nvSpPr>
        <p:spPr>
          <a:xfrm>
            <a:off x="793790" y="2145625"/>
            <a:ext cx="760428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Docker es una plataforma open source que revolucionó el desarrollo de software al permitir crear, distribuir y ejecutar aplicaciones en contenedores ligeros y portables.</a:t>
            </a:r>
            <a:endParaRPr b="0" i="0" sz="1750" u="none" cap="none" strike="noStrike"/>
          </a:p>
        </p:txBody>
      </p:sp>
      <p:sp>
        <p:nvSpPr>
          <p:cNvPr id="128" name="Google Shape;128;p2"/>
          <p:cNvSpPr/>
          <p:nvPr/>
        </p:nvSpPr>
        <p:spPr>
          <a:xfrm>
            <a:off x="793790" y="3438406"/>
            <a:ext cx="760428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Empaqueta el código junto con todas sus dependencias, garantizando que la aplicación funcione de manera idéntica en cualquier entorno: desde tu laptop hasta servidores de producción en la nube.</a:t>
            </a:r>
            <a:endParaRPr b="0" i="0" sz="1750" u="none" cap="none" strike="noStrike"/>
          </a:p>
        </p:txBody>
      </p:sp>
      <p:sp>
        <p:nvSpPr>
          <p:cNvPr id="129" name="Google Shape;129;p2"/>
          <p:cNvSpPr/>
          <p:nvPr/>
        </p:nvSpPr>
        <p:spPr>
          <a:xfrm>
            <a:off x="793790" y="4731187"/>
            <a:ext cx="760428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Esta tecnología popularizó la contenedorización moderna y aceleró dramáticamente los ciclos de desarrollo y despliegue de software en la industria.</a:t>
            </a:r>
            <a:endParaRPr b="0" i="0" sz="1750" u="none" cap="none" strike="noStrike"/>
          </a:p>
        </p:txBody>
      </p:sp>
      <p:pic>
        <p:nvPicPr>
          <p:cNvPr descr="preencoded.png" id="130" name="Google Shape;13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9096" y="2196703"/>
            <a:ext cx="4885015" cy="4885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6" name="Google Shape;13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269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3"/>
          <p:cNvSpPr/>
          <p:nvPr/>
        </p:nvSpPr>
        <p:spPr>
          <a:xfrm>
            <a:off x="744260" y="584716"/>
            <a:ext cx="7655481" cy="1328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272D45"/>
              </a:buClr>
              <a:buSzPts val="4150"/>
              <a:buFont typeface="Kanit Light"/>
              <a:buNone/>
            </a:pPr>
            <a:r>
              <a:rPr b="0" i="0" lang="en-US" sz="4150" u="none" cap="none" strike="noStrike">
                <a:solidFill>
                  <a:srgbClr val="272D45"/>
                </a:solidFill>
                <a:latin typeface="Kanit Light"/>
                <a:ea typeface="Kanit Light"/>
                <a:cs typeface="Kanit Light"/>
                <a:sym typeface="Kanit Light"/>
              </a:rPr>
              <a:t>Kubernetes: Orquestación a escala planetaria</a:t>
            </a:r>
            <a:endParaRPr b="0" i="0" sz="4150" u="none" cap="none" strike="noStrike"/>
          </a:p>
        </p:txBody>
      </p:sp>
      <p:sp>
        <p:nvSpPr>
          <p:cNvPr id="138" name="Google Shape;138;p3"/>
          <p:cNvSpPr/>
          <p:nvPr/>
        </p:nvSpPr>
        <p:spPr>
          <a:xfrm>
            <a:off x="744260" y="2232660"/>
            <a:ext cx="3721418" cy="2771418"/>
          </a:xfrm>
          <a:prstGeom prst="roundRect">
            <a:avLst>
              <a:gd fmla="val 3223" name="adj"/>
            </a:avLst>
          </a:prstGeom>
          <a:solidFill>
            <a:srgbClr val="DFECE9"/>
          </a:solidFill>
          <a:ln cap="flat" cmpd="sng" w="9525">
            <a:solidFill>
              <a:srgbClr val="C5D2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3"/>
          <p:cNvSpPr/>
          <p:nvPr/>
        </p:nvSpPr>
        <p:spPr>
          <a:xfrm>
            <a:off x="964525" y="2452926"/>
            <a:ext cx="637937" cy="637937"/>
          </a:xfrm>
          <a:prstGeom prst="roundRect">
            <a:avLst>
              <a:gd fmla="val 14332270" name="adj"/>
            </a:avLst>
          </a:prstGeom>
          <a:solidFill>
            <a:srgbClr val="4370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0" name="Google Shape;14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9904" y="2628305"/>
            <a:ext cx="287060" cy="28706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3"/>
          <p:cNvSpPr/>
          <p:nvPr/>
        </p:nvSpPr>
        <p:spPr>
          <a:xfrm>
            <a:off x="964525" y="3303508"/>
            <a:ext cx="2658070" cy="332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050"/>
              <a:buFont typeface="Kanit Light"/>
              <a:buNone/>
            </a:pPr>
            <a:r>
              <a:rPr b="0" i="0" lang="en-US" sz="205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Sistema Open Source</a:t>
            </a:r>
            <a:endParaRPr b="0" i="0" sz="2050" u="none" cap="none" strike="noStrike"/>
          </a:p>
        </p:txBody>
      </p:sp>
      <p:sp>
        <p:nvSpPr>
          <p:cNvPr id="142" name="Google Shape;142;p3"/>
          <p:cNvSpPr/>
          <p:nvPr/>
        </p:nvSpPr>
        <p:spPr>
          <a:xfrm>
            <a:off x="964525" y="3763328"/>
            <a:ext cx="3280886" cy="10204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650"/>
              <a:buFont typeface="Martel Sans"/>
              <a:buNone/>
            </a:pPr>
            <a:r>
              <a:rPr b="0" i="0" lang="en-US" sz="16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Automatiza despliegue, escalado y gestión de aplicaciones en contenedores</a:t>
            </a:r>
            <a:endParaRPr b="0" i="0" sz="1650" u="none" cap="none" strike="noStrike"/>
          </a:p>
        </p:txBody>
      </p:sp>
      <p:sp>
        <p:nvSpPr>
          <p:cNvPr id="143" name="Google Shape;143;p3"/>
          <p:cNvSpPr/>
          <p:nvPr/>
        </p:nvSpPr>
        <p:spPr>
          <a:xfrm>
            <a:off x="4678323" y="2232660"/>
            <a:ext cx="3721418" cy="2771418"/>
          </a:xfrm>
          <a:prstGeom prst="roundRect">
            <a:avLst>
              <a:gd fmla="val 3223" name="adj"/>
            </a:avLst>
          </a:prstGeom>
          <a:solidFill>
            <a:srgbClr val="DFECE9"/>
          </a:solidFill>
          <a:ln cap="flat" cmpd="sng" w="9525">
            <a:solidFill>
              <a:srgbClr val="C5D2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3"/>
          <p:cNvSpPr/>
          <p:nvPr/>
        </p:nvSpPr>
        <p:spPr>
          <a:xfrm>
            <a:off x="4898588" y="2452926"/>
            <a:ext cx="637937" cy="637937"/>
          </a:xfrm>
          <a:prstGeom prst="roundRect">
            <a:avLst>
              <a:gd fmla="val 14332270" name="adj"/>
            </a:avLst>
          </a:prstGeom>
          <a:solidFill>
            <a:srgbClr val="4370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5" name="Google Shape;14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73968" y="2628305"/>
            <a:ext cx="287060" cy="28706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"/>
          <p:cNvSpPr/>
          <p:nvPr/>
        </p:nvSpPr>
        <p:spPr>
          <a:xfrm>
            <a:off x="4898588" y="3303508"/>
            <a:ext cx="2658070" cy="332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050"/>
              <a:buFont typeface="Kanit Light"/>
              <a:buNone/>
            </a:pPr>
            <a:r>
              <a:rPr b="0" i="0" lang="en-US" sz="205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Origen Google</a:t>
            </a:r>
            <a:endParaRPr b="0" i="0" sz="2050" u="none" cap="none" strike="noStrike"/>
          </a:p>
        </p:txBody>
      </p:sp>
      <p:sp>
        <p:nvSpPr>
          <p:cNvPr id="147" name="Google Shape;147;p3"/>
          <p:cNvSpPr/>
          <p:nvPr/>
        </p:nvSpPr>
        <p:spPr>
          <a:xfrm>
            <a:off x="4898588" y="3763328"/>
            <a:ext cx="3280886" cy="10204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650"/>
              <a:buFont typeface="Martel Sans"/>
              <a:buNone/>
            </a:pPr>
            <a:r>
              <a:rPr b="0" i="0" lang="en-US" sz="16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Desarrollado originalmente por Google, ahora mantenido por CNCF</a:t>
            </a:r>
            <a:endParaRPr b="0" i="0" sz="1650" u="none" cap="none" strike="noStrike"/>
          </a:p>
        </p:txBody>
      </p:sp>
      <p:sp>
        <p:nvSpPr>
          <p:cNvPr id="148" name="Google Shape;148;p3"/>
          <p:cNvSpPr/>
          <p:nvPr/>
        </p:nvSpPr>
        <p:spPr>
          <a:xfrm>
            <a:off x="744260" y="5216723"/>
            <a:ext cx="7655481" cy="2431256"/>
          </a:xfrm>
          <a:prstGeom prst="roundRect">
            <a:avLst>
              <a:gd fmla="val 3674" name="adj"/>
            </a:avLst>
          </a:prstGeom>
          <a:solidFill>
            <a:srgbClr val="DFECE9"/>
          </a:solidFill>
          <a:ln cap="flat" cmpd="sng" w="9525">
            <a:solidFill>
              <a:srgbClr val="C5D2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3"/>
          <p:cNvSpPr/>
          <p:nvPr/>
        </p:nvSpPr>
        <p:spPr>
          <a:xfrm>
            <a:off x="964525" y="5436989"/>
            <a:ext cx="637937" cy="637937"/>
          </a:xfrm>
          <a:prstGeom prst="roundRect">
            <a:avLst>
              <a:gd fmla="val 14332270" name="adj"/>
            </a:avLst>
          </a:prstGeom>
          <a:solidFill>
            <a:srgbClr val="4370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0" name="Google Shape;15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9904" y="5612368"/>
            <a:ext cx="287060" cy="28706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"/>
          <p:cNvSpPr/>
          <p:nvPr/>
        </p:nvSpPr>
        <p:spPr>
          <a:xfrm>
            <a:off x="964525" y="6287572"/>
            <a:ext cx="2658070" cy="332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050"/>
              <a:buFont typeface="Kanit Light"/>
              <a:buNone/>
            </a:pPr>
            <a:r>
              <a:rPr b="0" i="0" lang="en-US" sz="205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Gestión Masiva</a:t>
            </a:r>
            <a:endParaRPr b="0" i="0" sz="2050" u="none" cap="none" strike="noStrike"/>
          </a:p>
        </p:txBody>
      </p:sp>
      <p:sp>
        <p:nvSpPr>
          <p:cNvPr id="152" name="Google Shape;152;p3"/>
          <p:cNvSpPr/>
          <p:nvPr/>
        </p:nvSpPr>
        <p:spPr>
          <a:xfrm>
            <a:off x="964525" y="6747391"/>
            <a:ext cx="7214949" cy="680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650"/>
              <a:buFont typeface="Martel Sans"/>
              <a:buNone/>
            </a:pPr>
            <a:r>
              <a:rPr b="0" i="0" lang="en-US" sz="16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Administra miles de contenedores con alta disponibilidad y auto-recuperación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/>
          <p:nvPr/>
        </p:nvSpPr>
        <p:spPr>
          <a:xfrm>
            <a:off x="793790" y="1754505"/>
            <a:ext cx="9817775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72D45"/>
              </a:buClr>
              <a:buSzPts val="4450"/>
              <a:buFont typeface="Kanit Light"/>
              <a:buNone/>
            </a:pPr>
            <a:r>
              <a:rPr b="0" i="0" lang="en-US" sz="4450" u="none" cap="none" strike="noStrike">
                <a:solidFill>
                  <a:srgbClr val="272D45"/>
                </a:solidFill>
                <a:latin typeface="Kanit Light"/>
                <a:ea typeface="Kanit Light"/>
                <a:cs typeface="Kanit Light"/>
                <a:sym typeface="Kanit Light"/>
              </a:rPr>
              <a:t>Docker + Kubernetes: La pareja perfecta</a:t>
            </a:r>
            <a:endParaRPr b="0" i="0" sz="4450" u="none" cap="none" strike="noStrike"/>
          </a:p>
        </p:txBody>
      </p:sp>
      <p:pic>
        <p:nvPicPr>
          <p:cNvPr descr="preencoded.png" id="159" name="Google Shape;15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91691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4"/>
          <p:cNvSpPr/>
          <p:nvPr/>
        </p:nvSpPr>
        <p:spPr>
          <a:xfrm>
            <a:off x="1020604" y="40509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Docker Crea</a:t>
            </a:r>
            <a:endParaRPr b="0" i="0" sz="2200" u="none" cap="none" strike="noStrike"/>
          </a:p>
        </p:txBody>
      </p:sp>
      <p:sp>
        <p:nvSpPr>
          <p:cNvPr id="161" name="Google Shape;161;p4"/>
          <p:cNvSpPr/>
          <p:nvPr/>
        </p:nvSpPr>
        <p:spPr>
          <a:xfrm>
            <a:off x="1020604" y="4541401"/>
            <a:ext cx="389393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Construye y ejecuta contenedores individuales de forma eficiente</a:t>
            </a:r>
            <a:endParaRPr b="0" i="0" sz="1750" u="none" cap="none" strike="noStrike"/>
          </a:p>
        </p:txBody>
      </p:sp>
      <p:pic>
        <p:nvPicPr>
          <p:cNvPr descr="preencoded.png" id="162" name="Google Shape;16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41357" y="291691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4"/>
          <p:cNvSpPr/>
          <p:nvPr/>
        </p:nvSpPr>
        <p:spPr>
          <a:xfrm>
            <a:off x="5368171" y="40509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Kubernetes Orquesta</a:t>
            </a:r>
            <a:endParaRPr b="0" i="0" sz="2200" u="none" cap="none" strike="noStrike"/>
          </a:p>
        </p:txBody>
      </p:sp>
      <p:sp>
        <p:nvSpPr>
          <p:cNvPr id="164" name="Google Shape;164;p4"/>
          <p:cNvSpPr/>
          <p:nvPr/>
        </p:nvSpPr>
        <p:spPr>
          <a:xfrm>
            <a:off x="5368171" y="4541401"/>
            <a:ext cx="389393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Gestiona y escala contenedores en múltiples servidores</a:t>
            </a:r>
            <a:endParaRPr b="0" i="0" sz="1750" u="none" cap="none" strike="noStrike"/>
          </a:p>
        </p:txBody>
      </p:sp>
      <p:pic>
        <p:nvPicPr>
          <p:cNvPr descr="preencoded.png" id="165" name="Google Shape;165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88924" y="2916912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4"/>
          <p:cNvSpPr/>
          <p:nvPr/>
        </p:nvSpPr>
        <p:spPr>
          <a:xfrm>
            <a:off x="9715738" y="40509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Pods Optimizados</a:t>
            </a:r>
            <a:endParaRPr b="0" i="0" sz="2200" u="none" cap="none" strike="noStrike"/>
          </a:p>
        </p:txBody>
      </p:sp>
      <p:sp>
        <p:nvSpPr>
          <p:cNvPr id="167" name="Google Shape;167;p4"/>
          <p:cNvSpPr/>
          <p:nvPr/>
        </p:nvSpPr>
        <p:spPr>
          <a:xfrm>
            <a:off x="9715738" y="4541401"/>
            <a:ext cx="389393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Agrupa contenedores para gestión eficiente y comunicación rápida</a:t>
            </a:r>
            <a:endParaRPr b="0" i="0" sz="1750" u="none" cap="none" strike="noStrike"/>
          </a:p>
        </p:txBody>
      </p:sp>
      <p:sp>
        <p:nvSpPr>
          <p:cNvPr id="168" name="Google Shape;168;p4"/>
          <p:cNvSpPr/>
          <p:nvPr/>
        </p:nvSpPr>
        <p:spPr>
          <a:xfrm>
            <a:off x="793790" y="5749171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Docker Desktop facilita la integración local con Kubernetes, permitiendo a los desarrolladores probar y depurar aplicaciones antes de llevarlas a producción en la nube.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"/>
          <p:cNvSpPr/>
          <p:nvPr/>
        </p:nvSpPr>
        <p:spPr>
          <a:xfrm>
            <a:off x="793790" y="1904762"/>
            <a:ext cx="814292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72D45"/>
              </a:buClr>
              <a:buSzPts val="4450"/>
              <a:buFont typeface="Kanit Light"/>
              <a:buNone/>
            </a:pPr>
            <a:r>
              <a:rPr b="0" i="0" lang="en-US" sz="4450" u="none" cap="none" strike="noStrike">
                <a:solidFill>
                  <a:srgbClr val="272D45"/>
                </a:solidFill>
                <a:latin typeface="Kanit Light"/>
                <a:ea typeface="Kanit Light"/>
                <a:cs typeface="Kanit Light"/>
                <a:sym typeface="Kanit Light"/>
              </a:rPr>
              <a:t>Tecnologías y casos de uso clave</a:t>
            </a:r>
            <a:endParaRPr b="0" i="0" sz="4450" u="none" cap="none" strike="noStrike"/>
          </a:p>
        </p:txBody>
      </p:sp>
      <p:sp>
        <p:nvSpPr>
          <p:cNvPr id="175" name="Google Shape;175;p5"/>
          <p:cNvSpPr/>
          <p:nvPr/>
        </p:nvSpPr>
        <p:spPr>
          <a:xfrm>
            <a:off x="793790" y="32939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Microservicios</a:t>
            </a:r>
            <a:endParaRPr b="0" i="0" sz="2200" u="none" cap="none" strike="noStrike"/>
          </a:p>
        </p:txBody>
      </p:sp>
      <p:sp>
        <p:nvSpPr>
          <p:cNvPr id="176" name="Google Shape;176;p5"/>
          <p:cNvSpPr/>
          <p:nvPr/>
        </p:nvSpPr>
        <p:spPr>
          <a:xfrm>
            <a:off x="793790" y="3784402"/>
            <a:ext cx="3048000" cy="2540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Aplicaciones divididas en servicios independientes, cada uno en su propio contenedor Docker, orquestados por Kubernetes para máxima flexibilidad</a:t>
            </a:r>
            <a:endParaRPr b="0" i="0" sz="1750" u="none" cap="none" strike="noStrike"/>
          </a:p>
        </p:txBody>
      </p:sp>
      <p:sp>
        <p:nvSpPr>
          <p:cNvPr id="177" name="Google Shape;177;p5"/>
          <p:cNvSpPr/>
          <p:nvPr/>
        </p:nvSpPr>
        <p:spPr>
          <a:xfrm>
            <a:off x="4125278" y="32939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CI/CD</a:t>
            </a:r>
            <a:endParaRPr b="0" i="0" sz="2200" u="none" cap="none" strike="noStrike"/>
          </a:p>
        </p:txBody>
      </p:sp>
      <p:sp>
        <p:nvSpPr>
          <p:cNvPr id="178" name="Google Shape;178;p5"/>
          <p:cNvSpPr/>
          <p:nvPr/>
        </p:nvSpPr>
        <p:spPr>
          <a:xfrm>
            <a:off x="4125278" y="3784402"/>
            <a:ext cx="3048119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Pipelines automatizados que utilizan contenedores para pruebas continuas y despliegues rápidos, reduciendo tiempo de desarrollo</a:t>
            </a:r>
            <a:endParaRPr b="0" i="0" sz="1750" u="none" cap="none" strike="noStrike"/>
          </a:p>
        </p:txBody>
      </p:sp>
      <p:sp>
        <p:nvSpPr>
          <p:cNvPr id="179" name="Google Shape;179;p5"/>
          <p:cNvSpPr/>
          <p:nvPr/>
        </p:nvSpPr>
        <p:spPr>
          <a:xfrm>
            <a:off x="7456884" y="32939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Big Data y ML</a:t>
            </a:r>
            <a:endParaRPr b="0" i="0" sz="2200" u="none" cap="none" strike="noStrike"/>
          </a:p>
        </p:txBody>
      </p:sp>
      <p:sp>
        <p:nvSpPr>
          <p:cNvPr id="180" name="Google Shape;180;p5"/>
          <p:cNvSpPr/>
          <p:nvPr/>
        </p:nvSpPr>
        <p:spPr>
          <a:xfrm>
            <a:off x="7456884" y="3784402"/>
            <a:ext cx="3048119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Despliegue escalable de modelos de machine learning y procesamiento masivo de datos en contenedores distribuidos</a:t>
            </a:r>
            <a:endParaRPr b="0" i="0" sz="1750" u="none" cap="none" strike="noStrike"/>
          </a:p>
        </p:txBody>
      </p:sp>
      <p:sp>
        <p:nvSpPr>
          <p:cNvPr id="181" name="Google Shape;181;p5"/>
          <p:cNvSpPr/>
          <p:nvPr/>
        </p:nvSpPr>
        <p:spPr>
          <a:xfrm>
            <a:off x="10788491" y="32939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SaaS y Cloud Native</a:t>
            </a:r>
            <a:endParaRPr b="0" i="0" sz="2200" u="none" cap="none" strike="noStrike"/>
          </a:p>
        </p:txBody>
      </p:sp>
      <p:sp>
        <p:nvSpPr>
          <p:cNvPr id="182" name="Google Shape;182;p5"/>
          <p:cNvSpPr/>
          <p:nvPr/>
        </p:nvSpPr>
        <p:spPr>
          <a:xfrm>
            <a:off x="10788491" y="3784402"/>
            <a:ext cx="304811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Plataformas SaaS modernas y aplicaciones diseñadas específicamente para aprovechar la nube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8" name="Google Shape;18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6"/>
          <p:cNvSpPr/>
          <p:nvPr/>
        </p:nvSpPr>
        <p:spPr>
          <a:xfrm>
            <a:off x="6280190" y="1455301"/>
            <a:ext cx="7556421" cy="42530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0"/>
              </a:lnSpc>
              <a:spcBef>
                <a:spcPts val="0"/>
              </a:spcBef>
              <a:spcAft>
                <a:spcPts val="0"/>
              </a:spcAft>
              <a:buClr>
                <a:srgbClr val="272D45"/>
              </a:buClr>
              <a:buSzPts val="8900"/>
              <a:buFont typeface="Kanit Light"/>
              <a:buNone/>
            </a:pPr>
            <a:r>
              <a:rPr b="0" i="0" lang="en-US" sz="8900" u="none" cap="none" strike="noStrike">
                <a:solidFill>
                  <a:srgbClr val="272D45"/>
                </a:solidFill>
                <a:latin typeface="Kanit Light"/>
                <a:ea typeface="Kanit Light"/>
                <a:cs typeface="Kanit Light"/>
                <a:sym typeface="Kanit Light"/>
              </a:rPr>
              <a:t>Principales proveedores cloud</a:t>
            </a:r>
            <a:endParaRPr b="0" i="0" sz="8900" u="none" cap="none" strike="noStrike"/>
          </a:p>
        </p:txBody>
      </p:sp>
      <p:sp>
        <p:nvSpPr>
          <p:cNvPr id="190" name="Google Shape;190;p6"/>
          <p:cNvSpPr/>
          <p:nvPr/>
        </p:nvSpPr>
        <p:spPr>
          <a:xfrm>
            <a:off x="6280190" y="6048494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Servicios gestionados para Docker y Kubernetes que simplifican la infraestructura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7"/>
          <p:cNvSpPr/>
          <p:nvPr/>
        </p:nvSpPr>
        <p:spPr>
          <a:xfrm>
            <a:off x="721638" y="566976"/>
            <a:ext cx="6457236" cy="6443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272D45"/>
              </a:buClr>
              <a:buSzPts val="4050"/>
              <a:buFont typeface="Kanit Light"/>
              <a:buNone/>
            </a:pPr>
            <a:r>
              <a:rPr b="0" i="0" lang="en-US" sz="4050" u="none" cap="none" strike="noStrike">
                <a:solidFill>
                  <a:srgbClr val="272D45"/>
                </a:solidFill>
                <a:latin typeface="Kanit Light"/>
                <a:ea typeface="Kanit Light"/>
                <a:cs typeface="Kanit Light"/>
                <a:sym typeface="Kanit Light"/>
              </a:rPr>
              <a:t>Amazon Web Services (AWS)</a:t>
            </a:r>
            <a:endParaRPr b="0" i="0" sz="4050" u="none" cap="none" strike="noStrike"/>
          </a:p>
        </p:txBody>
      </p:sp>
      <p:sp>
        <p:nvSpPr>
          <p:cNvPr id="197" name="Google Shape;197;p7"/>
          <p:cNvSpPr/>
          <p:nvPr/>
        </p:nvSpPr>
        <p:spPr>
          <a:xfrm>
            <a:off x="721638" y="1752481"/>
            <a:ext cx="6342102" cy="1646039"/>
          </a:xfrm>
          <a:prstGeom prst="roundRect">
            <a:avLst>
              <a:gd fmla="val 6666" name="adj"/>
            </a:avLst>
          </a:prstGeom>
          <a:solidFill>
            <a:srgbClr val="FFFFFF"/>
          </a:solidFill>
          <a:ln cap="flat" cmpd="sng" w="228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7"/>
          <p:cNvSpPr/>
          <p:nvPr/>
        </p:nvSpPr>
        <p:spPr>
          <a:xfrm>
            <a:off x="698778" y="1752481"/>
            <a:ext cx="91440" cy="1646039"/>
          </a:xfrm>
          <a:prstGeom prst="roundRect">
            <a:avLst>
              <a:gd fmla="val 94715" name="adj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7"/>
          <p:cNvSpPr/>
          <p:nvPr/>
        </p:nvSpPr>
        <p:spPr>
          <a:xfrm>
            <a:off x="1019175" y="1981438"/>
            <a:ext cx="3624143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000"/>
              <a:buFont typeface="Kanit Light"/>
              <a:buNone/>
            </a:pPr>
            <a:r>
              <a:rPr b="0" i="0" lang="en-US" sz="20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Elastic Kubernetes Service (EKS)</a:t>
            </a:r>
            <a:endParaRPr b="0" i="0" sz="2000" u="none" cap="none" strike="noStrike"/>
          </a:p>
        </p:txBody>
      </p:sp>
      <p:sp>
        <p:nvSpPr>
          <p:cNvPr id="200" name="Google Shape;200;p7"/>
          <p:cNvSpPr/>
          <p:nvPr/>
        </p:nvSpPr>
        <p:spPr>
          <a:xfrm>
            <a:off x="1019175" y="2509718"/>
            <a:ext cx="5815608" cy="659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600"/>
              <a:buFont typeface="Martel Sans"/>
              <a:buNone/>
            </a:pPr>
            <a:r>
              <a:rPr b="0" i="0" lang="en-US" sz="160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Kubernetes completamente gestionado con integración profunda al ecosistema AWS</a:t>
            </a:r>
            <a:endParaRPr b="0" i="0" sz="1600" u="none" cap="none" strike="noStrike"/>
          </a:p>
        </p:txBody>
      </p:sp>
      <p:sp>
        <p:nvSpPr>
          <p:cNvPr id="201" name="Google Shape;201;p7"/>
          <p:cNvSpPr/>
          <p:nvPr/>
        </p:nvSpPr>
        <p:spPr>
          <a:xfrm>
            <a:off x="721638" y="3604617"/>
            <a:ext cx="6342102" cy="1646039"/>
          </a:xfrm>
          <a:prstGeom prst="roundRect">
            <a:avLst>
              <a:gd fmla="val 6666" name="adj"/>
            </a:avLst>
          </a:prstGeom>
          <a:solidFill>
            <a:srgbClr val="FFFFFF"/>
          </a:solidFill>
          <a:ln cap="flat" cmpd="sng" w="228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7"/>
          <p:cNvSpPr/>
          <p:nvPr/>
        </p:nvSpPr>
        <p:spPr>
          <a:xfrm>
            <a:off x="698778" y="3604617"/>
            <a:ext cx="91440" cy="1646039"/>
          </a:xfrm>
          <a:prstGeom prst="roundRect">
            <a:avLst>
              <a:gd fmla="val 94715" name="adj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7"/>
          <p:cNvSpPr/>
          <p:nvPr/>
        </p:nvSpPr>
        <p:spPr>
          <a:xfrm>
            <a:off x="1019175" y="3833574"/>
            <a:ext cx="3452574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000"/>
              <a:buFont typeface="Kanit Light"/>
              <a:buNone/>
            </a:pPr>
            <a:r>
              <a:rPr b="0" i="0" lang="en-US" sz="20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Elastic Container Service (ECS)</a:t>
            </a:r>
            <a:endParaRPr b="0" i="0" sz="2000" u="none" cap="none" strike="noStrike"/>
          </a:p>
        </p:txBody>
      </p:sp>
      <p:sp>
        <p:nvSpPr>
          <p:cNvPr id="204" name="Google Shape;204;p7"/>
          <p:cNvSpPr/>
          <p:nvPr/>
        </p:nvSpPr>
        <p:spPr>
          <a:xfrm>
            <a:off x="1019175" y="4361855"/>
            <a:ext cx="5815608" cy="659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600"/>
              <a:buFont typeface="Martel Sans"/>
              <a:buNone/>
            </a:pPr>
            <a:r>
              <a:rPr b="0" i="0" lang="en-US" sz="160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Servicio propietario para ejecutar y escalar contenedores Docker sin servidor</a:t>
            </a:r>
            <a:endParaRPr b="0" i="0" sz="1600" u="none" cap="none" strike="noStrike"/>
          </a:p>
        </p:txBody>
      </p:sp>
      <p:sp>
        <p:nvSpPr>
          <p:cNvPr id="205" name="Google Shape;205;p7"/>
          <p:cNvSpPr/>
          <p:nvPr/>
        </p:nvSpPr>
        <p:spPr>
          <a:xfrm>
            <a:off x="721638" y="5456753"/>
            <a:ext cx="6342102" cy="1646039"/>
          </a:xfrm>
          <a:prstGeom prst="roundRect">
            <a:avLst>
              <a:gd fmla="val 6666" name="adj"/>
            </a:avLst>
          </a:prstGeom>
          <a:solidFill>
            <a:srgbClr val="FFFFFF"/>
          </a:solidFill>
          <a:ln cap="flat" cmpd="sng" w="228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7"/>
          <p:cNvSpPr/>
          <p:nvPr/>
        </p:nvSpPr>
        <p:spPr>
          <a:xfrm>
            <a:off x="698778" y="5456753"/>
            <a:ext cx="91440" cy="1646039"/>
          </a:xfrm>
          <a:prstGeom prst="roundRect">
            <a:avLst>
              <a:gd fmla="val 94715" name="adj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7"/>
          <p:cNvSpPr/>
          <p:nvPr/>
        </p:nvSpPr>
        <p:spPr>
          <a:xfrm>
            <a:off x="1019175" y="5685711"/>
            <a:ext cx="2577584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000"/>
              <a:buFont typeface="Kanit Light"/>
              <a:buNone/>
            </a:pPr>
            <a:r>
              <a:rPr b="0" i="0" lang="en-US" sz="2000" u="none" cap="none" strike="noStrike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Ventajas Clave</a:t>
            </a:r>
            <a:endParaRPr b="0" i="0" sz="2000" u="none" cap="none" strike="noStrike"/>
          </a:p>
        </p:txBody>
      </p:sp>
      <p:sp>
        <p:nvSpPr>
          <p:cNvPr id="208" name="Google Shape;208;p7"/>
          <p:cNvSpPr/>
          <p:nvPr/>
        </p:nvSpPr>
        <p:spPr>
          <a:xfrm>
            <a:off x="1019175" y="6213991"/>
            <a:ext cx="5815608" cy="659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600"/>
              <a:buFont typeface="Martel Sans"/>
              <a:buNone/>
            </a:pPr>
            <a:r>
              <a:rPr b="0" i="0" lang="en-US" sz="1600" u="none" cap="none" strike="noStrike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Ecosistema amplio, escalabilidad global y seguridad avanzada de nivel empresarial</a:t>
            </a:r>
            <a:endParaRPr b="0" i="0" sz="1600" u="none" cap="none" strike="noStrike"/>
          </a:p>
        </p:txBody>
      </p:sp>
      <p:pic>
        <p:nvPicPr>
          <p:cNvPr descr="preencoded.png" id="209" name="Google Shape;20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74280" y="1752481"/>
            <a:ext cx="6342102" cy="6342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5" name="Google Shape;21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8"/>
          <p:cNvSpPr/>
          <p:nvPr/>
        </p:nvSpPr>
        <p:spPr>
          <a:xfrm>
            <a:off x="6280190" y="1251704"/>
            <a:ext cx="718137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72D45"/>
              </a:buClr>
              <a:buSzPts val="4450"/>
              <a:buFont typeface="Kanit Light"/>
              <a:buNone/>
            </a:pPr>
            <a:r>
              <a:rPr b="0" i="0" lang="en-US" sz="4450" u="none" cap="none" strike="noStrike">
                <a:solidFill>
                  <a:srgbClr val="272D45"/>
                </a:solidFill>
                <a:latin typeface="Kanit Light"/>
                <a:ea typeface="Kanit Light"/>
                <a:cs typeface="Kanit Light"/>
                <a:sym typeface="Kanit Light"/>
              </a:rPr>
              <a:t>Google Cloud Platform (GCP)</a:t>
            </a:r>
            <a:endParaRPr b="0" i="0" sz="4450" u="none" cap="none" strike="noStrike"/>
          </a:p>
        </p:txBody>
      </p:sp>
      <p:sp>
        <p:nvSpPr>
          <p:cNvPr id="217" name="Google Shape;217;p8"/>
          <p:cNvSpPr/>
          <p:nvPr/>
        </p:nvSpPr>
        <p:spPr>
          <a:xfrm>
            <a:off x="6280190" y="2300645"/>
            <a:ext cx="3664744" cy="2765227"/>
          </a:xfrm>
          <a:prstGeom prst="roundRect">
            <a:avLst>
              <a:gd fmla="val 3445" name="adj"/>
            </a:avLst>
          </a:prstGeom>
          <a:solidFill>
            <a:srgbClr val="4285F4"/>
          </a:solidFill>
          <a:ln cap="flat" cmpd="sng" w="9525">
            <a:solidFill>
              <a:srgbClr val="5B9E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8"/>
          <p:cNvSpPr/>
          <p:nvPr/>
        </p:nvSpPr>
        <p:spPr>
          <a:xfrm>
            <a:off x="6514624" y="2535079"/>
            <a:ext cx="3195876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Kanit Light"/>
                <a:ea typeface="Kanit Light"/>
                <a:cs typeface="Kanit Light"/>
                <a:sym typeface="Kanit Light"/>
              </a:rPr>
              <a:t>Google Kubernetes Engine (GKE)</a:t>
            </a:r>
            <a:endParaRPr b="0" i="0" sz="2200" u="none" cap="none" strike="noStrike"/>
          </a:p>
        </p:txBody>
      </p:sp>
      <p:sp>
        <p:nvSpPr>
          <p:cNvPr id="219" name="Google Shape;219;p8"/>
          <p:cNvSpPr/>
          <p:nvPr/>
        </p:nvSpPr>
        <p:spPr>
          <a:xfrm>
            <a:off x="6514624" y="3379827"/>
            <a:ext cx="319587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Martel Sans"/>
                <a:ea typeface="Martel Sans"/>
                <a:cs typeface="Martel Sans"/>
                <a:sym typeface="Martel Sans"/>
              </a:rPr>
              <a:t>Líder en facilidad de uso, precios competitivos y actualizaciones automáticas rápidas</a:t>
            </a:r>
            <a:endParaRPr b="0" i="0" sz="1750" u="none" cap="none" strike="noStrike"/>
          </a:p>
        </p:txBody>
      </p:sp>
      <p:sp>
        <p:nvSpPr>
          <p:cNvPr id="220" name="Google Shape;220;p8"/>
          <p:cNvSpPr/>
          <p:nvPr/>
        </p:nvSpPr>
        <p:spPr>
          <a:xfrm>
            <a:off x="10171748" y="2300645"/>
            <a:ext cx="3664863" cy="2765227"/>
          </a:xfrm>
          <a:prstGeom prst="roundRect">
            <a:avLst>
              <a:gd fmla="val 3445" name="adj"/>
            </a:avLst>
          </a:prstGeom>
          <a:solidFill>
            <a:srgbClr val="4285F4"/>
          </a:solidFill>
          <a:ln cap="flat" cmpd="sng" w="9525">
            <a:solidFill>
              <a:srgbClr val="5B9E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8"/>
          <p:cNvSpPr/>
          <p:nvPr/>
        </p:nvSpPr>
        <p:spPr>
          <a:xfrm>
            <a:off x="10406182" y="253507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Kanit Light"/>
                <a:ea typeface="Kanit Light"/>
                <a:cs typeface="Kanit Light"/>
                <a:sym typeface="Kanit Light"/>
              </a:rPr>
              <a:t>Integración Nativa</a:t>
            </a:r>
            <a:endParaRPr b="0" i="0" sz="2200" u="none" cap="none" strike="noStrike"/>
          </a:p>
        </p:txBody>
      </p:sp>
      <p:sp>
        <p:nvSpPr>
          <p:cNvPr id="222" name="Google Shape;222;p8"/>
          <p:cNvSpPr/>
          <p:nvPr/>
        </p:nvSpPr>
        <p:spPr>
          <a:xfrm>
            <a:off x="10406182" y="3025497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Martel Sans"/>
                <a:ea typeface="Martel Sans"/>
                <a:cs typeface="Martel Sans"/>
                <a:sym typeface="Martel Sans"/>
              </a:rPr>
              <a:t>Conexión perfecta con herramientas de Google: BigQuery, Cloud Storage, AI Platform</a:t>
            </a:r>
            <a:endParaRPr b="0" i="0" sz="1750" u="none" cap="none" strike="noStrike"/>
          </a:p>
        </p:txBody>
      </p:sp>
      <p:sp>
        <p:nvSpPr>
          <p:cNvPr id="223" name="Google Shape;223;p8"/>
          <p:cNvSpPr/>
          <p:nvPr/>
        </p:nvSpPr>
        <p:spPr>
          <a:xfrm>
            <a:off x="6280190" y="5292685"/>
            <a:ext cx="7556421" cy="1685092"/>
          </a:xfrm>
          <a:prstGeom prst="roundRect">
            <a:avLst>
              <a:gd fmla="val 5654" name="adj"/>
            </a:avLst>
          </a:prstGeom>
          <a:solidFill>
            <a:srgbClr val="4285F4"/>
          </a:solidFill>
          <a:ln cap="flat" cmpd="sng" w="9525">
            <a:solidFill>
              <a:srgbClr val="5B9E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8"/>
          <p:cNvSpPr/>
          <p:nvPr/>
        </p:nvSpPr>
        <p:spPr>
          <a:xfrm>
            <a:off x="6514624" y="552711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Kanit Light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Kanit Light"/>
                <a:ea typeface="Kanit Light"/>
                <a:cs typeface="Kanit Light"/>
                <a:sym typeface="Kanit Light"/>
              </a:rPr>
              <a:t>Escala Global</a:t>
            </a:r>
            <a:endParaRPr b="0" i="0" sz="2200" u="none" cap="none" strike="noStrike"/>
          </a:p>
        </p:txBody>
      </p:sp>
      <p:sp>
        <p:nvSpPr>
          <p:cNvPr id="225" name="Google Shape;225;p8"/>
          <p:cNvSpPr/>
          <p:nvPr/>
        </p:nvSpPr>
        <p:spPr>
          <a:xfrm>
            <a:off x="6514624" y="6017538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Martel Sans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Martel Sans"/>
                <a:ea typeface="Martel Sans"/>
                <a:cs typeface="Martel Sans"/>
                <a:sym typeface="Martel Sans"/>
              </a:rPr>
              <a:t>Soporte avanzado para redes, almacenamiento y despliegues a escala planetaria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2025-10-30T22:12:23Z</dcterms:created>
</cp:coreProperties>
</file>